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4" r:id="rId2"/>
    <p:sldId id="293" r:id="rId3"/>
    <p:sldId id="308" r:id="rId4"/>
    <p:sldId id="302" r:id="rId5"/>
    <p:sldId id="344" r:id="rId6"/>
    <p:sldId id="323" r:id="rId7"/>
    <p:sldId id="313" r:id="rId8"/>
    <p:sldId id="312" r:id="rId9"/>
    <p:sldId id="343" r:id="rId10"/>
    <p:sldId id="338" r:id="rId11"/>
    <p:sldId id="339" r:id="rId12"/>
    <p:sldId id="340" r:id="rId13"/>
    <p:sldId id="341" r:id="rId14"/>
    <p:sldId id="342" r:id="rId15"/>
    <p:sldId id="329" r:id="rId16"/>
    <p:sldId id="337" r:id="rId17"/>
  </p:sldIdLst>
  <p:sldSz cx="13444538" cy="756285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39" userDrawn="1">
          <p15:clr>
            <a:srgbClr val="A4A3A4"/>
          </p15:clr>
        </p15:guide>
        <p15:guide id="3" orient="horz" pos="4446" userDrawn="1">
          <p15:clr>
            <a:srgbClr val="A4A3A4"/>
          </p15:clr>
        </p15:guide>
        <p15:guide id="4" orient="horz" pos="2814" userDrawn="1">
          <p15:clr>
            <a:srgbClr val="A4A3A4"/>
          </p15:clr>
        </p15:guide>
        <p15:guide id="6" pos="1218" userDrawn="1">
          <p15:clr>
            <a:srgbClr val="A4A3A4"/>
          </p15:clr>
        </p15:guide>
        <p15:guide id="7" pos="7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519E"/>
    <a:srgbClr val="9B4F96"/>
    <a:srgbClr val="7A3E7F"/>
    <a:srgbClr val="D969CC"/>
    <a:srgbClr val="B978BE"/>
    <a:srgbClr val="9B5BA4"/>
    <a:srgbClr val="D7CED8"/>
    <a:srgbClr val="C5AAC7"/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3946" autoAdjust="0"/>
  </p:normalViewPr>
  <p:slideViewPr>
    <p:cSldViewPr snapToGrid="0">
      <p:cViewPr varScale="1">
        <p:scale>
          <a:sx n="82" d="100"/>
          <a:sy n="82" d="100"/>
        </p:scale>
        <p:origin x="570" y="78"/>
      </p:cViewPr>
      <p:guideLst>
        <p:guide orient="horz" pos="1339"/>
        <p:guide orient="horz" pos="4446"/>
        <p:guide orient="horz" pos="2814"/>
        <p:guide pos="1218"/>
        <p:guide pos="799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45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5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20D66-B6E6-45A5-B9B7-AB02254A7B48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53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866BD-B001-4D41-BA7F-66D0D072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92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941" y="1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r">
              <a:defRPr sz="1100"/>
            </a:lvl1pPr>
          </a:lstStyle>
          <a:p>
            <a:fld id="{667A17DA-1D83-2442-AC94-B79ADD33376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59" tIns="41880" rIns="83759" bIns="418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172" y="4689724"/>
            <a:ext cx="5437332" cy="4443113"/>
          </a:xfrm>
          <a:prstGeom prst="rect">
            <a:avLst/>
          </a:prstGeom>
        </p:spPr>
        <p:txBody>
          <a:bodyPr vert="horz" lIns="83759" tIns="41880" rIns="83759" bIns="4188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74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941" y="9377374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r">
              <a:defRPr sz="1100"/>
            </a:lvl1pPr>
          </a:lstStyle>
          <a:p>
            <a:fld id="{8D5C49B4-0496-1946-B93A-F1476E99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3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1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39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7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+ imag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9CD2F-1BBD-B44F-8D01-4E8C584E8E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9A681C07-EA33-1D45-8CD2-39438A3726E3}"/>
              </a:ext>
            </a:extLst>
          </p:cNvPr>
          <p:cNvSpPr/>
          <p:nvPr userDrawn="1"/>
        </p:nvSpPr>
        <p:spPr>
          <a:xfrm>
            <a:off x="397670" y="371706"/>
            <a:ext cx="5060738" cy="4349584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5707B01B-0DC8-9A46-9A11-50CA50B29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9" y="371705"/>
            <a:ext cx="3290839" cy="120516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7D3B52-7295-1442-BDDE-486EE415A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257" y="1948577"/>
            <a:ext cx="4381384" cy="91654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Insert document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89CBC4-4156-944B-AD4B-7753CF942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9775" y="3035300"/>
            <a:ext cx="4381500" cy="15001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details</a:t>
            </a:r>
          </a:p>
          <a:p>
            <a:pPr lvl="0"/>
            <a:r>
              <a:rPr lang="en-US" dirty="0"/>
              <a:t>Dates</a:t>
            </a:r>
          </a:p>
          <a:p>
            <a:pPr lvl="0"/>
            <a:r>
              <a:rPr lang="en-US" dirty="0"/>
              <a:t>Locations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+ squa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0BF611-62C1-3A4F-B3E6-D75D6C2B70B2}"/>
              </a:ext>
            </a:extLst>
          </p:cNvPr>
          <p:cNvSpPr/>
          <p:nvPr userDrawn="1"/>
        </p:nvSpPr>
        <p:spPr>
          <a:xfrm>
            <a:off x="0" y="1863759"/>
            <a:ext cx="13444538" cy="31495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BDDDE-07CC-794B-A653-90DFD9FF7713}"/>
              </a:ext>
            </a:extLst>
          </p:cNvPr>
          <p:cNvGrpSpPr/>
          <p:nvPr userDrawn="1"/>
        </p:nvGrpSpPr>
        <p:grpSpPr>
          <a:xfrm>
            <a:off x="11592568" y="353628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D9A549E-8591-D64A-9314-34F31B30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E043A3F5-4741-0149-B8A0-CAB40AA6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695F1-DE74-944D-88F9-3F2DE8C51FB6}"/>
              </a:ext>
            </a:extLst>
          </p:cNvPr>
          <p:cNvGrpSpPr/>
          <p:nvPr userDrawn="1"/>
        </p:nvGrpSpPr>
        <p:grpSpPr>
          <a:xfrm rot="10800000">
            <a:off x="4128423" y="210634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AED7517-3701-EA47-AC91-D4111C82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CFDCB63-07C2-994D-807C-439CD545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551B793-05F4-2844-9C09-B3F70AF442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2239320"/>
            <a:ext cx="8069340" cy="48912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D98AE58-32E7-3945-A617-CCED1CA107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2974525"/>
            <a:ext cx="8069340" cy="12214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quote here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0E5FABA-A590-154C-A8CE-5AB688D2CF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5190" y="4364414"/>
            <a:ext cx="8069340" cy="3356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20795B-7DC5-D445-AC4D-6D46CF9525A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1253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4DCD26-4DA3-9F47-929D-7A156A289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EA3B3-9BE9-2348-97E8-70A9E6BDD193}"/>
              </a:ext>
            </a:extLst>
          </p:cNvPr>
          <p:cNvSpPr/>
          <p:nvPr userDrawn="1"/>
        </p:nvSpPr>
        <p:spPr>
          <a:xfrm>
            <a:off x="0" y="4119338"/>
            <a:ext cx="13444538" cy="2590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2DDE9C-5CF5-6341-BDC9-87F23794A80D}"/>
              </a:ext>
            </a:extLst>
          </p:cNvPr>
          <p:cNvGrpSpPr/>
          <p:nvPr userDrawn="1"/>
        </p:nvGrpSpPr>
        <p:grpSpPr>
          <a:xfrm rot="10800000">
            <a:off x="499482" y="4486279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67DFC191-AF16-C34E-844A-2797208A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6000AFFD-38C0-ED4D-B395-42C26E8D2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D7799-3366-2A43-9364-889A856FED6F}"/>
              </a:ext>
            </a:extLst>
          </p:cNvPr>
          <p:cNvGrpSpPr/>
          <p:nvPr userDrawn="1"/>
        </p:nvGrpSpPr>
        <p:grpSpPr>
          <a:xfrm>
            <a:off x="11829875" y="5631848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153E5A51-DDE4-5E41-9EE4-B06F99A7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25412871-3EE8-B940-A1CF-3D4F3DC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69496D-4436-F14C-9315-0A3891535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8986" y="4557548"/>
            <a:ext cx="9846566" cy="12214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quote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DBDC45-83ED-6E44-AEA5-A063E6D6B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8986" y="5947437"/>
            <a:ext cx="9846566" cy="3356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CA2D9-337B-A546-A845-30E2B3FCF1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776579"/>
            <a:ext cx="9955482" cy="51117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2">
                    <a:lumMod val="10000"/>
                    <a:lumOff val="90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Title line one</a:t>
            </a:r>
          </a:p>
        </p:txBody>
      </p:sp>
    </p:spTree>
    <p:extLst>
      <p:ext uri="{BB962C8B-B14F-4D97-AF65-F5344CB8AC3E}">
        <p14:creationId xmlns:p14="http://schemas.microsoft.com/office/powerpoint/2010/main" val="153738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EF24DA-71B3-0648-A902-86491C36F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853EF31-21BC-A041-A139-C1B4ECC7D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9" y="831727"/>
            <a:ext cx="2724552" cy="99778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FF34B6B-C022-5A44-A469-7F6E9C7C1E69}"/>
              </a:ext>
            </a:extLst>
          </p:cNvPr>
          <p:cNvSpPr txBox="1"/>
          <p:nvPr userDrawn="1"/>
        </p:nvSpPr>
        <p:spPr>
          <a:xfrm>
            <a:off x="4673133" y="6684263"/>
            <a:ext cx="4066463" cy="5577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43000"/>
              </a:lnSpc>
            </a:pPr>
            <a:r>
              <a:rPr lang="en-GB" sz="2800" spc="-5" dirty="0">
                <a:solidFill>
                  <a:schemeClr val="accent1"/>
                </a:solidFill>
                <a:latin typeface="Palatino Linotype" panose="02040502050505030304" pitchFamily="18" charset="0"/>
                <a:cs typeface="Trebuchet MS"/>
              </a:rPr>
              <a:t>everywoman everywhere</a:t>
            </a:r>
          </a:p>
        </p:txBody>
      </p:sp>
    </p:spTree>
    <p:extLst>
      <p:ext uri="{BB962C8B-B14F-4D97-AF65-F5344CB8AC3E}">
        <p14:creationId xmlns:p14="http://schemas.microsoft.com/office/powerpoint/2010/main" val="254884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lin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76040-597A-AC4F-9489-BC03B665C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1938909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2003F7-CA18-7D49-B884-523E76F2D7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98677" y="-27879"/>
            <a:ext cx="3673742" cy="7601563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7501" h="7618352">
                <a:moveTo>
                  <a:pt x="0" y="0"/>
                </a:moveTo>
                <a:cubicBezTo>
                  <a:pt x="5813" y="3954"/>
                  <a:pt x="3684087" y="17822"/>
                  <a:pt x="3677493" y="7409"/>
                </a:cubicBezTo>
                <a:cubicBezTo>
                  <a:pt x="3674677" y="11982"/>
                  <a:pt x="3657816" y="7620002"/>
                  <a:pt x="3668590" y="7615908"/>
                </a:cubicBezTo>
                <a:cubicBezTo>
                  <a:pt x="3658582" y="7621409"/>
                  <a:pt x="1624911" y="7615908"/>
                  <a:pt x="603071" y="7615908"/>
                </a:cubicBezTo>
                <a:cubicBezTo>
                  <a:pt x="270966" y="7615908"/>
                  <a:pt x="1742" y="7346684"/>
                  <a:pt x="1742" y="7014579"/>
                </a:cubicBezTo>
                <a:cubicBezTo>
                  <a:pt x="1742" y="4571354"/>
                  <a:pt x="5576" y="110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C6E11B-8420-4C47-8D95-6B62E41E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20966D-FC42-8C4E-B321-6C51B7519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06CF67-64C5-F844-BC9C-CDD4FD02B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1948661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1687EF5-3057-A24E-99D1-E0749A2F79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8958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92C2CD-8D6B-0D4E-AF4C-BB4EE22872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46D57C6-A437-1741-8E39-E45C3EEBB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670" y="1926717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52D6E63-593B-204A-BC72-3351C6ED13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12950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92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DB74B5-1A8E-8D47-ADCE-A51C4AE212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4262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92025-149B-024E-B967-86B4833C8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4262" y="1914525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51436A8-D0B2-4440-B204-66C6EE338A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2528" y="-17629"/>
            <a:ext cx="5253841" cy="759642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  <a:gd name="connsiteX0" fmla="*/ 1554089 w 5638947"/>
              <a:gd name="connsiteY0" fmla="*/ 8107669 h 8107673"/>
              <a:gd name="connsiteX1" fmla="*/ 4 w 5638947"/>
              <a:gd name="connsiteY1" fmla="*/ 517891 h 8107673"/>
              <a:gd name="connsiteX2" fmla="*/ 5251039 w 5638947"/>
              <a:gd name="connsiteY2" fmla="*/ 517033 h 8107673"/>
              <a:gd name="connsiteX3" fmla="*/ 5247864 w 5638947"/>
              <a:gd name="connsiteY3" fmla="*/ 7499990 h 8107673"/>
              <a:gd name="connsiteX4" fmla="*/ 4646535 w 5638947"/>
              <a:gd name="connsiteY4" fmla="*/ 8101319 h 8107673"/>
              <a:gd name="connsiteX5" fmla="*/ 1554089 w 5638947"/>
              <a:gd name="connsiteY5" fmla="*/ 8107669 h 8107673"/>
              <a:gd name="connsiteX0" fmla="*/ 0 w 5641653"/>
              <a:gd name="connsiteY0" fmla="*/ 8119244 h 8119248"/>
              <a:gd name="connsiteX1" fmla="*/ 2710 w 5641653"/>
              <a:gd name="connsiteY1" fmla="*/ 517891 h 8119248"/>
              <a:gd name="connsiteX2" fmla="*/ 5253745 w 5641653"/>
              <a:gd name="connsiteY2" fmla="*/ 517033 h 8119248"/>
              <a:gd name="connsiteX3" fmla="*/ 5250570 w 5641653"/>
              <a:gd name="connsiteY3" fmla="*/ 7499990 h 8119248"/>
              <a:gd name="connsiteX4" fmla="*/ 4649241 w 5641653"/>
              <a:gd name="connsiteY4" fmla="*/ 8101319 h 8119248"/>
              <a:gd name="connsiteX5" fmla="*/ 0 w 5641653"/>
              <a:gd name="connsiteY5" fmla="*/ 8119244 h 8119248"/>
              <a:gd name="connsiteX0" fmla="*/ 0 w 5641653"/>
              <a:gd name="connsiteY0" fmla="*/ 8113457 h 8113461"/>
              <a:gd name="connsiteX1" fmla="*/ 2710 w 5641653"/>
              <a:gd name="connsiteY1" fmla="*/ 517891 h 8113461"/>
              <a:gd name="connsiteX2" fmla="*/ 5253745 w 5641653"/>
              <a:gd name="connsiteY2" fmla="*/ 517033 h 8113461"/>
              <a:gd name="connsiteX3" fmla="*/ 5250570 w 5641653"/>
              <a:gd name="connsiteY3" fmla="*/ 7499990 h 8113461"/>
              <a:gd name="connsiteX4" fmla="*/ 4649241 w 5641653"/>
              <a:gd name="connsiteY4" fmla="*/ 8101319 h 8113461"/>
              <a:gd name="connsiteX5" fmla="*/ 0 w 5641653"/>
              <a:gd name="connsiteY5" fmla="*/ 8113457 h 8113461"/>
              <a:gd name="connsiteX0" fmla="*/ 0 w 5253841"/>
              <a:gd name="connsiteY0" fmla="*/ 7596424 h 7596428"/>
              <a:gd name="connsiteX1" fmla="*/ 2710 w 5253841"/>
              <a:gd name="connsiteY1" fmla="*/ 858 h 7596428"/>
              <a:gd name="connsiteX2" fmla="*/ 5253745 w 5253841"/>
              <a:gd name="connsiteY2" fmla="*/ 0 h 7596428"/>
              <a:gd name="connsiteX3" fmla="*/ 5250570 w 5253841"/>
              <a:gd name="connsiteY3" fmla="*/ 6982957 h 7596428"/>
              <a:gd name="connsiteX4" fmla="*/ 4649241 w 5253841"/>
              <a:gd name="connsiteY4" fmla="*/ 7584286 h 7596428"/>
              <a:gd name="connsiteX5" fmla="*/ 0 w 5253841"/>
              <a:gd name="connsiteY5" fmla="*/ 7596424 h 759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3841" h="7596428">
                <a:moveTo>
                  <a:pt x="0" y="7596424"/>
                </a:moveTo>
                <a:cubicBezTo>
                  <a:pt x="14131" y="7603232"/>
                  <a:pt x="-312" y="376121"/>
                  <a:pt x="2710" y="858"/>
                </a:cubicBezTo>
                <a:lnTo>
                  <a:pt x="5253745" y="0"/>
                </a:lnTo>
                <a:cubicBezTo>
                  <a:pt x="5254499" y="427"/>
                  <a:pt x="5250570" y="4655479"/>
                  <a:pt x="5250570" y="6982957"/>
                </a:cubicBezTo>
                <a:cubicBezTo>
                  <a:pt x="5250570" y="7315062"/>
                  <a:pt x="4981346" y="7584286"/>
                  <a:pt x="4649241" y="7584286"/>
                </a:cubicBezTo>
                <a:lnTo>
                  <a:pt x="0" y="7596424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70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24A3CC29-68E2-7B43-AA24-1AD427C5E3CB}"/>
              </a:ext>
            </a:extLst>
          </p:cNvPr>
          <p:cNvSpPr/>
          <p:nvPr userDrawn="1"/>
        </p:nvSpPr>
        <p:spPr>
          <a:xfrm>
            <a:off x="598881" y="2209077"/>
            <a:ext cx="12240000" cy="4769165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1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50603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AA65E3C-0D40-1145-830F-CF69E766555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98881" y="1549146"/>
            <a:ext cx="11882437" cy="4913313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6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8486-014B-AF42-BCF6-C90E599630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488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447282-D7AE-E243-9237-B548EE0D33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0664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4F97880-8FDE-C24B-A061-DC5EC07C9A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02652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301C60-2709-F04A-A9B3-A31C3AC06B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8285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30E22FA-D435-ED46-A79A-4E4CB76834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0461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164005C-D1C7-1244-AB04-588168A53E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2449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88E290D-44E1-1A4A-BF51-C85F24ECAA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8285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EDC695-027A-E448-B48A-5F71145964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0461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B3A6708A-A895-B14D-8776-2DFC583261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2449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9032EA-0E73-5947-AA72-C407B55455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8285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B2DD048A-2C0C-C442-8692-643C9F3BC8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50461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B592F973-9EFE-C543-A1FE-8CD2342F13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2449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6B5069F5-D1DD-E14F-8D9E-2BEE7E736B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8285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BC78C847-B777-9440-844F-89816896D8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50367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9AFB8256-8920-C244-9AC9-B5A66F4457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02449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1B17FAFC-AD51-CC4C-B314-81A11E74F1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8285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FC5DC37F-DF25-C646-9C7D-D0455901A0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50367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ED8F8C7-57FC-CF4B-A7E6-565078D974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02449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665776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12749-C25E-5240-B79A-9B8BD5915B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269" y="613425"/>
            <a:ext cx="11880000" cy="2160587"/>
          </a:xfrm>
          <a:prstGeom prst="round1Rect">
            <a:avLst/>
          </a:prstGeom>
        </p:spPr>
        <p:txBody>
          <a:bodyPr anchor="t" anchorCtr="1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9C0793-6B54-FE46-BB88-EF527E09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269" y="3212528"/>
            <a:ext cx="11881818" cy="923330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D110D0-74F1-294D-8F96-392EEE18D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69" y="4340733"/>
            <a:ext cx="11880000" cy="21088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82" r:id="rId3"/>
    <p:sldLayoutId id="2147483693" r:id="rId4"/>
    <p:sldLayoutId id="2147483692" r:id="rId5"/>
    <p:sldLayoutId id="2147483690" r:id="rId6"/>
    <p:sldLayoutId id="2147483696" r:id="rId7"/>
    <p:sldLayoutId id="2147483694" r:id="rId8"/>
    <p:sldLayoutId id="2147483665" r:id="rId9"/>
    <p:sldLayoutId id="2147483685" r:id="rId10"/>
    <p:sldLayoutId id="2147483687" r:id="rId11"/>
    <p:sldLayoutId id="2147483697" r:id="rId12"/>
  </p:sldLayoutIdLst>
  <p:txStyles>
    <p:titleStyle>
      <a:lvl1pPr>
        <a:defRPr>
          <a:latin typeface="Palatino Linotype"/>
          <a:ea typeface="+mj-ea"/>
          <a:cs typeface="Palatino Linotype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92512C2-E0BB-0849-BE76-4C2A022F01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3444538" cy="7562850"/>
          </a:xfrm>
        </p:spPr>
      </p:pic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BE4D4AFF-0E1B-084B-840E-D5A17F64A928}"/>
              </a:ext>
            </a:extLst>
          </p:cNvPr>
          <p:cNvSpPr/>
          <p:nvPr/>
        </p:nvSpPr>
        <p:spPr>
          <a:xfrm>
            <a:off x="397669" y="371707"/>
            <a:ext cx="5334915" cy="3977556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485EC9FE-E099-DC42-AA5C-F2309D92B8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9" y="371705"/>
            <a:ext cx="3290839" cy="120516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BE57A-3D1D-4041-9B03-2A6F4E8FAD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346" y="2148821"/>
            <a:ext cx="5118731" cy="1632604"/>
          </a:xfrm>
        </p:spPr>
        <p:txBody>
          <a:bodyPr/>
          <a:lstStyle/>
          <a:p>
            <a:r>
              <a:rPr lang="en-US" dirty="0"/>
              <a:t>Women who lead</a:t>
            </a:r>
          </a:p>
          <a:p>
            <a:br>
              <a:rPr lang="en-US" dirty="0"/>
            </a:br>
            <a:r>
              <a:rPr lang="en-US" sz="1800" dirty="0"/>
              <a:t>How to lead as a woman in a </a:t>
            </a:r>
          </a:p>
          <a:p>
            <a:r>
              <a:rPr lang="en-US" sz="1800" dirty="0"/>
              <a:t>Male dominated environment</a:t>
            </a:r>
          </a:p>
        </p:txBody>
      </p:sp>
    </p:spTree>
    <p:extLst>
      <p:ext uri="{BB962C8B-B14F-4D97-AF65-F5344CB8AC3E}">
        <p14:creationId xmlns:p14="http://schemas.microsoft.com/office/powerpoint/2010/main" val="14224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3089676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Poll true or false: 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C29134-A6A3-AD46-9731-CC41B8986AD8}"/>
              </a:ext>
            </a:extLst>
          </p:cNvPr>
          <p:cNvSpPr>
            <a:spLocks noGrp="1"/>
          </p:cNvSpPr>
          <p:nvPr/>
        </p:nvSpPr>
        <p:spPr>
          <a:xfrm>
            <a:off x="782268" y="5295392"/>
            <a:ext cx="4080993" cy="804418"/>
          </a:xfrm>
          <a:prstGeom prst="rect">
            <a:avLst/>
          </a:prstGeom>
        </p:spPr>
        <p:txBody>
          <a:bodyPr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13447E7-9D86-6E4E-981B-8751D36CE975}"/>
              </a:ext>
            </a:extLst>
          </p:cNvPr>
          <p:cNvSpPr>
            <a:spLocks noGrp="1"/>
          </p:cNvSpPr>
          <p:nvPr/>
        </p:nvSpPr>
        <p:spPr>
          <a:xfrm>
            <a:off x="795715" y="6099810"/>
            <a:ext cx="8971332" cy="431394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- 		True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6CEEFA-E368-B74B-B216-6A4A9FAAE831}"/>
              </a:ext>
            </a:extLst>
          </p:cNvPr>
          <p:cNvSpPr>
            <a:spLocks noGrp="1"/>
          </p:cNvSpPr>
          <p:nvPr/>
        </p:nvSpPr>
        <p:spPr>
          <a:xfrm>
            <a:off x="782268" y="6597351"/>
            <a:ext cx="8971332" cy="431394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 - 		False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C1503-F9DB-D04D-AC1C-BDD62893DE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9" y="3781425"/>
            <a:ext cx="11880000" cy="2162175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Women have to work harder than men to be successful </a:t>
            </a:r>
          </a:p>
          <a:p>
            <a:pPr algn="l">
              <a:lnSpc>
                <a:spcPct val="150000"/>
              </a:lnSpc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When men are assertive its good, when women are assertive they are seen as aggressive </a:t>
            </a:r>
          </a:p>
          <a:p>
            <a:pPr algn="l">
              <a:lnSpc>
                <a:spcPct val="150000"/>
              </a:lnSpc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Women have to act like the men to be taken seriously </a:t>
            </a:r>
          </a:p>
        </p:txBody>
      </p:sp>
      <p:pic>
        <p:nvPicPr>
          <p:cNvPr id="23" name="Picture Placeholder 22" descr="A picture containing food&#10;&#10;Description automatically generated">
            <a:extLst>
              <a:ext uri="{FF2B5EF4-FFF2-40B4-BE49-F238E27FC236}">
                <a16:creationId xmlns:a16="http://schemas.microsoft.com/office/drawing/2014/main" id="{CF306C7C-A680-8A4B-AC47-A83F0E12C0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269" y="534105"/>
            <a:ext cx="11880000" cy="2160587"/>
          </a:xfrm>
        </p:spPr>
      </p:pic>
    </p:spTree>
    <p:extLst>
      <p:ext uri="{BB962C8B-B14F-4D97-AF65-F5344CB8AC3E}">
        <p14:creationId xmlns:p14="http://schemas.microsoft.com/office/powerpoint/2010/main" val="109942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outdoor, person, object, woman&#10;&#10;Description automatically generated">
            <a:extLst>
              <a:ext uri="{FF2B5EF4-FFF2-40B4-BE49-F238E27FC236}">
                <a16:creationId xmlns:a16="http://schemas.microsoft.com/office/drawing/2014/main" id="{23811CE1-18C0-7242-9B33-65BE62BCF8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C08F22-E943-7645-AAA4-CBF1035D5CC2}"/>
              </a:ext>
            </a:extLst>
          </p:cNvPr>
          <p:cNvSpPr txBox="1"/>
          <p:nvPr/>
        </p:nvSpPr>
        <p:spPr>
          <a:xfrm>
            <a:off x="2065503" y="4081582"/>
            <a:ext cx="9313532" cy="68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000" dirty="0">
                <a:solidFill>
                  <a:schemeClr val="bg1"/>
                </a:solidFill>
                <a:latin typeface="Palatino Linotype" panose="02040502050505030304" pitchFamily="18" charset="0"/>
              </a:rPr>
              <a:t>What you focus on grows </a:t>
            </a:r>
          </a:p>
        </p:txBody>
      </p:sp>
    </p:spTree>
    <p:extLst>
      <p:ext uri="{BB962C8B-B14F-4D97-AF65-F5344CB8AC3E}">
        <p14:creationId xmlns:p14="http://schemas.microsoft.com/office/powerpoint/2010/main" val="278477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EF488-2347-9349-AA52-6D92565E9A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Having confidence in your needs/wants/thoughts and being confident to share them; </a:t>
            </a: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…while also being open to the needs/wants/thoughts of others; </a:t>
            </a: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…with a view to create a win-win outcome. </a:t>
            </a: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FE88B-40C2-5848-A4AA-8118A7EB23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Being assertive: </a:t>
            </a:r>
          </a:p>
        </p:txBody>
      </p:sp>
      <p:pic>
        <p:nvPicPr>
          <p:cNvPr id="10" name="Picture Placeholder 9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317051A9-B93B-F847-A5CF-BF97B4FB58F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838" y="-27879"/>
            <a:ext cx="3673742" cy="7601563"/>
          </a:xfrm>
        </p:spPr>
      </p:pic>
    </p:spTree>
    <p:extLst>
      <p:ext uri="{BB962C8B-B14F-4D97-AF65-F5344CB8AC3E}">
        <p14:creationId xmlns:p14="http://schemas.microsoft.com/office/powerpoint/2010/main" val="3506580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193229-FF65-914C-A55F-85FDA6F44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982212"/>
              </p:ext>
            </p:extLst>
          </p:nvPr>
        </p:nvGraphicFramePr>
        <p:xfrm>
          <a:off x="2829251" y="879060"/>
          <a:ext cx="8128000" cy="5377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4176025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28928493"/>
                    </a:ext>
                  </a:extLst>
                </a:gridCol>
              </a:tblGrid>
              <a:tr h="263416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Palatino" pitchFamily="2" charset="77"/>
                        <a:ea typeface="Palatino" pitchFamily="2" charset="77"/>
                      </a:endParaRPr>
                    </a:p>
                    <a:p>
                      <a:pPr algn="ctr"/>
                      <a:r>
                        <a:rPr lang="en-GB" sz="2000" dirty="0">
                          <a:latin typeface="Palatino" pitchFamily="2" charset="77"/>
                          <a:ea typeface="Palatino" pitchFamily="2" charset="77"/>
                        </a:rPr>
                        <a:t>Aggressive</a:t>
                      </a:r>
                    </a:p>
                    <a:p>
                      <a:pPr algn="ctr"/>
                      <a:endParaRPr lang="en-GB" sz="2000" dirty="0">
                        <a:latin typeface="Palatino" pitchFamily="2" charset="77"/>
                        <a:ea typeface="Palatino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Palatino" pitchFamily="2" charset="77"/>
                          <a:ea typeface="Palatino" pitchFamily="2" charset="77"/>
                        </a:rPr>
                        <a:t>Assertive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0382216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2"/>
                          </a:solidFill>
                          <a:latin typeface="Palatino" pitchFamily="2" charset="77"/>
                          <a:ea typeface="Palatino" pitchFamily="2" charset="77"/>
                        </a:rPr>
                        <a:t>Passive aggressive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2"/>
                          </a:solidFill>
                          <a:latin typeface="Palatino" pitchFamily="2" charset="77"/>
                          <a:ea typeface="Palatino" pitchFamily="2" charset="77"/>
                        </a:rPr>
                        <a:t>Accommodating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45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E2B435B-86DB-C441-B47E-52A79212A8DC}"/>
              </a:ext>
            </a:extLst>
          </p:cNvPr>
          <p:cNvSpPr txBox="1"/>
          <p:nvPr/>
        </p:nvSpPr>
        <p:spPr>
          <a:xfrm rot="16200000">
            <a:off x="131970" y="3558769"/>
            <a:ext cx="471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-        Confidence       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9A02C-9FF1-4D4C-8471-8F09E89F19C5}"/>
              </a:ext>
            </a:extLst>
          </p:cNvPr>
          <p:cNvSpPr txBox="1"/>
          <p:nvPr/>
        </p:nvSpPr>
        <p:spPr>
          <a:xfrm>
            <a:off x="3922922" y="6761700"/>
            <a:ext cx="559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+             Openness          - </a:t>
            </a:r>
          </a:p>
        </p:txBody>
      </p:sp>
    </p:spTree>
    <p:extLst>
      <p:ext uri="{BB962C8B-B14F-4D97-AF65-F5344CB8AC3E}">
        <p14:creationId xmlns:p14="http://schemas.microsoft.com/office/powerpoint/2010/main" val="3760278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FE88B-40C2-5848-A4AA-8118A7EB23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Balancing the feminine and masculine energy inside you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EF488-2347-9349-AA52-6D92565E9A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8614" y="2239671"/>
            <a:ext cx="8069340" cy="4546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Embrace your feminine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Having it all, doesn’t mean doing it all yourself!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Consciously lean back, intentionally lean forward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8" name="Picture Placeholder 7" descr="A couple of people that are standing in front of a window&#10;&#10;Description automatically generated">
            <a:extLst>
              <a:ext uri="{FF2B5EF4-FFF2-40B4-BE49-F238E27FC236}">
                <a16:creationId xmlns:a16="http://schemas.microsoft.com/office/drawing/2014/main" id="{E3922EC8-E13D-4448-B84A-800D21C226B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4364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F12B1EA-E810-1146-AE25-03C497ED7A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AD0A5-5815-D844-AD37-A6F496A24043}"/>
              </a:ext>
            </a:extLst>
          </p:cNvPr>
          <p:cNvSpPr txBox="1"/>
          <p:nvPr/>
        </p:nvSpPr>
        <p:spPr>
          <a:xfrm>
            <a:off x="-1655645" y="2310720"/>
            <a:ext cx="9313532" cy="68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000" dirty="0">
                <a:solidFill>
                  <a:schemeClr val="bg1"/>
                </a:solidFill>
                <a:latin typeface="Palatino Linotype" panose="02040502050505030304" pitchFamily="18" charset="0"/>
              </a:rPr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2280716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BD0800-E805-E443-B60D-3B562ACA0C0D}"/>
              </a:ext>
            </a:extLst>
          </p:cNvPr>
          <p:cNvSpPr txBox="1">
            <a:spLocks/>
          </p:cNvSpPr>
          <p:nvPr/>
        </p:nvSpPr>
        <p:spPr>
          <a:xfrm>
            <a:off x="2687599" y="3621379"/>
            <a:ext cx="8069340" cy="923330"/>
          </a:xfrm>
          <a:prstGeom prst="rect">
            <a:avLst/>
          </a:prstGeom>
        </p:spPr>
        <p:txBody>
          <a:bodyPr lIns="0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414589"/>
            <a:r>
              <a:rPr lang="en-US" sz="3600" kern="0" dirty="0">
                <a:solidFill>
                  <a:schemeClr val="accent1"/>
                </a:solidFill>
                <a:latin typeface="Palatino Linotype" panose="0204050205050503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0264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5148493" y="2376666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717453" y="2873484"/>
            <a:ext cx="4638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Director of Training</a:t>
            </a:r>
          </a:p>
          <a:p>
            <a:endParaRPr lang="en-GB" sz="2400" dirty="0">
              <a:solidFill>
                <a:schemeClr val="accent2"/>
              </a:solidFill>
            </a:endParaRPr>
          </a:p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Kate Farrow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cs typeface="Avenir Next" charset="0"/>
            </a:endParaRPr>
          </a:p>
          <a:p>
            <a:r>
              <a:rPr lang="en-US" sz="1600" dirty="0" err="1">
                <a:latin typeface="Trebuchet MS" panose="020B0703020202090204" pitchFamily="34" charset="0"/>
                <a:cs typeface="Avenir Next Demi Bold" charset="0"/>
              </a:rPr>
              <a:t>kate@everywoman.com</a:t>
            </a: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cs typeface="Avenir Next" charset="0"/>
            </a:endParaRPr>
          </a:p>
        </p:txBody>
      </p:sp>
      <p:pic>
        <p:nvPicPr>
          <p:cNvPr id="13" name="Picture Placeholder 18">
            <a:extLst>
              <a:ext uri="{FF2B5EF4-FFF2-40B4-BE49-F238E27FC236}">
                <a16:creationId xmlns:a16="http://schemas.microsoft.com/office/drawing/2014/main" id="{1DAE59CC-10EB-4D41-B8AF-6CCF939BB5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488" y="2376666"/>
            <a:ext cx="2749003" cy="2809518"/>
          </a:xfrm>
        </p:spPr>
      </p:pic>
    </p:spTree>
    <p:extLst>
      <p:ext uri="{BB962C8B-B14F-4D97-AF65-F5344CB8AC3E}">
        <p14:creationId xmlns:p14="http://schemas.microsoft.com/office/powerpoint/2010/main" val="1382927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B83923-0B9A-0841-965D-041D24F15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1979" y="531867"/>
            <a:ext cx="6069736" cy="923330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Dialling</a:t>
            </a:r>
            <a:r>
              <a:rPr lang="en-US" dirty="0">
                <a:solidFill>
                  <a:schemeClr val="tx2"/>
                </a:solidFill>
              </a:rPr>
              <a:t> in</a:t>
            </a:r>
          </a:p>
          <a:p>
            <a:r>
              <a:rPr lang="en-US" sz="2000" dirty="0"/>
              <a:t>You will not need a microphone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75196-B032-434C-9B3E-CD59D752C2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1979" y="1557505"/>
            <a:ext cx="6069663" cy="2692093"/>
          </a:xfrm>
        </p:spPr>
        <p:txBody>
          <a:bodyPr/>
          <a:lstStyle/>
          <a:p>
            <a:pPr algn="l">
              <a:lnSpc>
                <a:spcPct val="150000"/>
              </a:lnSpc>
              <a:defRPr/>
            </a:pPr>
            <a:r>
              <a:rPr lang="en-GB" sz="1600" b="1" dirty="0">
                <a:solidFill>
                  <a:schemeClr val="accent1"/>
                </a:solidFill>
                <a:latin typeface="Trebuchet MS" pitchFamily="34" charset="0"/>
              </a:rPr>
              <a:t>To use headphones: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click ‘Call Using Computer’</a:t>
            </a:r>
            <a:br>
              <a:rPr lang="en-GB" sz="1600" dirty="0">
                <a:latin typeface="Trebuchet MS" pitchFamily="34" charset="0"/>
              </a:rPr>
            </a:br>
            <a:endParaRPr lang="en-GB" sz="1600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600" b="1" dirty="0">
                <a:solidFill>
                  <a:schemeClr val="accent1"/>
                </a:solidFill>
                <a:latin typeface="Trebuchet MS" pitchFamily="34" charset="0"/>
              </a:rPr>
              <a:t>To dial in and listen via phone: 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CLICK ‘Phone Call’ </a:t>
            </a:r>
            <a:br>
              <a:rPr lang="en-GB" sz="1600" dirty="0">
                <a:latin typeface="Trebuchet MS" pitchFamily="34" charset="0"/>
              </a:rPr>
            </a:br>
            <a:endParaRPr lang="en-GB" sz="1600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and follow the instructions on screen</a:t>
            </a:r>
          </a:p>
          <a:p>
            <a:pPr algn="l">
              <a:lnSpc>
                <a:spcPct val="150000"/>
              </a:lnSpc>
              <a:defRPr/>
            </a:pPr>
            <a:endParaRPr lang="en-GB" sz="1600" dirty="0">
              <a:latin typeface="Trebuchet MS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8AD465-AFD6-DA43-A542-B1D91C254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79" y="4329985"/>
            <a:ext cx="4914900" cy="2771775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5DD890D4-831F-1C4A-9B53-7540D82954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62806" y="4329985"/>
            <a:ext cx="3507703" cy="2724699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Placeholder 11" descr="A person taking a selfie&#10;&#10;Description automatically generated">
            <a:extLst>
              <a:ext uri="{FF2B5EF4-FFF2-40B4-BE49-F238E27FC236}">
                <a16:creationId xmlns:a16="http://schemas.microsoft.com/office/drawing/2014/main" id="{090F978A-F985-1346-9C6D-F3A887622F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8"/>
            <a:ext cx="3697288" cy="7596188"/>
          </a:xfrm>
        </p:spPr>
      </p:pic>
    </p:spTree>
    <p:extLst>
      <p:ext uri="{BB962C8B-B14F-4D97-AF65-F5344CB8AC3E}">
        <p14:creationId xmlns:p14="http://schemas.microsoft.com/office/powerpoint/2010/main" val="125565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743824"/>
            <a:ext cx="9016409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8" y="1492236"/>
            <a:ext cx="9016409" cy="38957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Send a question on the webinar</a:t>
            </a: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Placeholder 9">
            <a:extLst>
              <a:ext uri="{FF2B5EF4-FFF2-40B4-BE49-F238E27FC236}">
                <a16:creationId xmlns:a16="http://schemas.microsoft.com/office/drawing/2014/main" id="{49063ABE-07D8-D145-B97B-D5121EA8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179"/>
          <a:stretch/>
        </p:blipFill>
        <p:spPr>
          <a:xfrm>
            <a:off x="8274706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A80F36-A2A4-044F-BB32-57EACA401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68" y="2186250"/>
            <a:ext cx="2915074" cy="48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1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5148492" y="2146603"/>
            <a:ext cx="5326813" cy="32696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717453" y="2873484"/>
            <a:ext cx="4638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Jodi Goldman</a:t>
            </a:r>
          </a:p>
          <a:p>
            <a:endParaRPr lang="en-GB" sz="2400" dirty="0">
              <a:solidFill>
                <a:schemeClr val="accent2"/>
              </a:solidFill>
            </a:endParaRPr>
          </a:p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Personal Impact Specialist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cs typeface="Avenir Next" charset="0"/>
            </a:endParaRPr>
          </a:p>
          <a:p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rebuchet MS" panose="020B0703020202090204" pitchFamily="34" charset="0"/>
                <a:cs typeface="Avenir Next" charset="0"/>
              </a:rPr>
              <a:t>www.jodigoldman.co.uk</a:t>
            </a: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cs typeface="Avenir Next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5C897EA-F07C-4792-AE39-96AFFE6B518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5285" r="15285"/>
          <a:stretch>
            <a:fillRect/>
          </a:stretch>
        </p:blipFill>
        <p:spPr>
          <a:xfrm>
            <a:off x="2969232" y="2146603"/>
            <a:ext cx="2270589" cy="3269644"/>
          </a:xfrm>
        </p:spPr>
      </p:pic>
    </p:spTree>
    <p:extLst>
      <p:ext uri="{BB962C8B-B14F-4D97-AF65-F5344CB8AC3E}">
        <p14:creationId xmlns:p14="http://schemas.microsoft.com/office/powerpoint/2010/main" val="76493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3089676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Poll: Have you ever thought / said ANY of the following: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C29134-A6A3-AD46-9731-CC41B8986AD8}"/>
              </a:ext>
            </a:extLst>
          </p:cNvPr>
          <p:cNvSpPr>
            <a:spLocks noGrp="1"/>
          </p:cNvSpPr>
          <p:nvPr/>
        </p:nvSpPr>
        <p:spPr>
          <a:xfrm>
            <a:off x="782268" y="5295392"/>
            <a:ext cx="4080993" cy="804418"/>
          </a:xfrm>
          <a:prstGeom prst="rect">
            <a:avLst/>
          </a:prstGeom>
        </p:spPr>
        <p:txBody>
          <a:bodyPr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13447E7-9D86-6E4E-981B-8751D36CE975}"/>
              </a:ext>
            </a:extLst>
          </p:cNvPr>
          <p:cNvSpPr>
            <a:spLocks noGrp="1"/>
          </p:cNvSpPr>
          <p:nvPr/>
        </p:nvSpPr>
        <p:spPr>
          <a:xfrm>
            <a:off x="6285293" y="4582154"/>
            <a:ext cx="5238836" cy="431394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- 		Yes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6CEEFA-E368-B74B-B216-6A4A9FAAE831}"/>
              </a:ext>
            </a:extLst>
          </p:cNvPr>
          <p:cNvSpPr>
            <a:spLocks noGrp="1"/>
          </p:cNvSpPr>
          <p:nvPr/>
        </p:nvSpPr>
        <p:spPr>
          <a:xfrm>
            <a:off x="6271846" y="5079695"/>
            <a:ext cx="5238836" cy="431394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 - 		No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Picture Placeholder 15" descr="A picture containing person, indoor, food, table&#10;&#10;Description automatically generated">
            <a:extLst>
              <a:ext uri="{FF2B5EF4-FFF2-40B4-BE49-F238E27FC236}">
                <a16:creationId xmlns:a16="http://schemas.microsoft.com/office/drawing/2014/main" id="{2F923B9A-774F-E24C-A959-AB0D12F0BA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C1503-F9DB-D04D-AC1C-BDD62893DE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9" y="3781425"/>
            <a:ext cx="11880000" cy="2162175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Men are like little boys 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Men don’t listen 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Men interrupt / cut women off all the time 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Men can’t do more than one thing at a time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Men can’t find stuff that’s right in front of them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Men don’t remember stuff you tell them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Men are so… </a:t>
            </a:r>
          </a:p>
        </p:txBody>
      </p:sp>
    </p:spTree>
    <p:extLst>
      <p:ext uri="{BB962C8B-B14F-4D97-AF65-F5344CB8AC3E}">
        <p14:creationId xmlns:p14="http://schemas.microsoft.com/office/powerpoint/2010/main" val="168557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ign lit up at night&#10;&#10;Description automatically generated">
            <a:extLst>
              <a:ext uri="{FF2B5EF4-FFF2-40B4-BE49-F238E27FC236}">
                <a16:creationId xmlns:a16="http://schemas.microsoft.com/office/drawing/2014/main" id="{7A4F344C-FF4C-8D47-A78A-27D22083EA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444538" cy="75628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C08F22-E943-7645-AAA4-CBF1035D5CC2}"/>
              </a:ext>
            </a:extLst>
          </p:cNvPr>
          <p:cNvSpPr txBox="1"/>
          <p:nvPr/>
        </p:nvSpPr>
        <p:spPr>
          <a:xfrm>
            <a:off x="2065503" y="652582"/>
            <a:ext cx="9313532" cy="68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000" dirty="0">
                <a:solidFill>
                  <a:schemeClr val="bg1"/>
                </a:solidFill>
                <a:latin typeface="Palatino Linotype" panose="02040502050505030304" pitchFamily="18" charset="0"/>
              </a:rPr>
              <a:t>When it comes to gender equality…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D097A-A389-EF4E-A505-0C791F6AABCA}"/>
              </a:ext>
            </a:extLst>
          </p:cNvPr>
          <p:cNvSpPr txBox="1"/>
          <p:nvPr/>
        </p:nvSpPr>
        <p:spPr>
          <a:xfrm>
            <a:off x="2065503" y="2642723"/>
            <a:ext cx="9313532" cy="264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4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EQUAL</a:t>
            </a:r>
          </a:p>
          <a:p>
            <a:pPr algn="ctr">
              <a:lnSpc>
                <a:spcPct val="143000"/>
              </a:lnSpc>
            </a:pPr>
            <a:r>
              <a:rPr lang="en-GB" altLang="en-US" sz="4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Not the </a:t>
            </a:r>
          </a:p>
          <a:p>
            <a:pPr algn="ctr">
              <a:lnSpc>
                <a:spcPct val="143000"/>
              </a:lnSpc>
            </a:pPr>
            <a:r>
              <a:rPr lang="en-GB" altLang="en-US" sz="4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SAME </a:t>
            </a:r>
          </a:p>
        </p:txBody>
      </p:sp>
    </p:spTree>
    <p:extLst>
      <p:ext uri="{BB962C8B-B14F-4D97-AF65-F5344CB8AC3E}">
        <p14:creationId xmlns:p14="http://schemas.microsoft.com/office/powerpoint/2010/main" val="2848563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8614" y="776579"/>
            <a:ext cx="3313528" cy="525279"/>
          </a:xfrm>
        </p:spPr>
        <p:txBody>
          <a:bodyPr lIns="0"/>
          <a:lstStyle/>
          <a:p>
            <a:r>
              <a:rPr lang="en-GB" sz="3200" dirty="0">
                <a:solidFill>
                  <a:schemeClr val="tx2"/>
                </a:solidFill>
              </a:rPr>
              <a:t>Masculine / Male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8614" y="1948661"/>
            <a:ext cx="3313528" cy="4546600"/>
          </a:xfrm>
        </p:spPr>
        <p:txBody>
          <a:bodyPr lIns="0"/>
          <a:lstStyle/>
          <a:p>
            <a:pPr algn="ctr">
              <a:lnSpc>
                <a:spcPct val="150000"/>
              </a:lnSpc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Competence / competition </a:t>
            </a:r>
          </a:p>
          <a:p>
            <a:pPr algn="ctr">
              <a:lnSpc>
                <a:spcPct val="150000"/>
              </a:lnSpc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Safety / protect  </a:t>
            </a:r>
          </a:p>
          <a:p>
            <a:pPr algn="ctr">
              <a:lnSpc>
                <a:spcPct val="150000"/>
              </a:lnSpc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Results </a:t>
            </a:r>
          </a:p>
          <a:p>
            <a:pPr algn="ctr">
              <a:lnSpc>
                <a:spcPct val="150000"/>
              </a:lnSpc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Independence </a:t>
            </a:r>
          </a:p>
          <a:p>
            <a:pPr algn="ctr">
              <a:lnSpc>
                <a:spcPct val="150000"/>
              </a:lnSpc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Facts </a:t>
            </a:r>
          </a:p>
          <a:p>
            <a:pPr algn="ctr">
              <a:lnSpc>
                <a:spcPct val="150000"/>
              </a:lnSpc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Fix / push </a:t>
            </a:r>
          </a:p>
          <a:p>
            <a:pPr algn="ctr">
              <a:lnSpc>
                <a:spcPct val="150000"/>
              </a:lnSpc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Single Focus / hunt </a:t>
            </a:r>
          </a:p>
          <a:p>
            <a:pPr algn="ctr">
              <a:lnSpc>
                <a:spcPct val="150000"/>
              </a:lnSpc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Need / needed</a:t>
            </a:r>
          </a:p>
          <a:p>
            <a:pPr algn="ctr">
              <a:lnSpc>
                <a:spcPct val="150000"/>
              </a:lnSpc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Provide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F67DC2D-3AC5-8449-995A-0445D795F8FB}"/>
              </a:ext>
            </a:extLst>
          </p:cNvPr>
          <p:cNvSpPr txBox="1">
            <a:spLocks/>
          </p:cNvSpPr>
          <p:nvPr/>
        </p:nvSpPr>
        <p:spPr>
          <a:xfrm>
            <a:off x="8930133" y="730084"/>
            <a:ext cx="3667821" cy="525279"/>
          </a:xfrm>
          <a:prstGeom prst="rect">
            <a:avLst/>
          </a:prstGeom>
        </p:spPr>
        <p:txBody>
          <a:bodyPr lIns="0"/>
          <a:lstStyle>
            <a:lvl1pPr marL="0"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chemeClr val="tx2"/>
                </a:solidFill>
              </a:rPr>
              <a:t>Feminine / Female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94B208E-3387-434E-807B-072CCCF2D3B2}"/>
              </a:ext>
            </a:extLst>
          </p:cNvPr>
          <p:cNvSpPr txBox="1">
            <a:spLocks/>
          </p:cNvSpPr>
          <p:nvPr/>
        </p:nvSpPr>
        <p:spPr>
          <a:xfrm>
            <a:off x="8930133" y="1948661"/>
            <a:ext cx="3313528" cy="4546600"/>
          </a:xfrm>
          <a:prstGeom prst="rect">
            <a:avLst/>
          </a:prstGeom>
        </p:spPr>
        <p:txBody>
          <a:bodyPr lIns="0"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  <a:spcBef>
                <a:spcPts val="450"/>
              </a:spcBef>
            </a:pPr>
            <a:r>
              <a:rPr lang="en-US" sz="1800" kern="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Connection / communication </a:t>
            </a:r>
          </a:p>
          <a:p>
            <a:pPr algn="ctr" defTabSz="914400">
              <a:lnSpc>
                <a:spcPct val="150000"/>
              </a:lnSpc>
              <a:spcBef>
                <a:spcPts val="450"/>
              </a:spcBef>
            </a:pPr>
            <a:r>
              <a:rPr lang="en-US" sz="1800" kern="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Dream / improve </a:t>
            </a:r>
          </a:p>
          <a:p>
            <a:pPr algn="ctr" defTabSz="914400">
              <a:lnSpc>
                <a:spcPct val="150000"/>
              </a:lnSpc>
              <a:spcBef>
                <a:spcPts val="450"/>
              </a:spcBef>
            </a:pPr>
            <a:r>
              <a:rPr lang="en-US" sz="1800" kern="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Process </a:t>
            </a:r>
          </a:p>
          <a:p>
            <a:pPr algn="ctr" defTabSz="914400">
              <a:lnSpc>
                <a:spcPct val="150000"/>
              </a:lnSpc>
              <a:spcBef>
                <a:spcPts val="450"/>
              </a:spcBef>
            </a:pPr>
            <a:r>
              <a:rPr lang="en-US" sz="1800" kern="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Together </a:t>
            </a:r>
          </a:p>
          <a:p>
            <a:pPr algn="ctr" defTabSz="914400">
              <a:lnSpc>
                <a:spcPct val="150000"/>
              </a:lnSpc>
              <a:spcBef>
                <a:spcPts val="450"/>
              </a:spcBef>
            </a:pPr>
            <a:r>
              <a:rPr lang="en-US" sz="1800" kern="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Feelings </a:t>
            </a:r>
          </a:p>
          <a:p>
            <a:pPr algn="ctr" defTabSz="914400">
              <a:lnSpc>
                <a:spcPct val="150000"/>
              </a:lnSpc>
              <a:spcBef>
                <a:spcPts val="450"/>
              </a:spcBef>
            </a:pPr>
            <a:r>
              <a:rPr lang="en-US" sz="1800" kern="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Allow / pull </a:t>
            </a:r>
          </a:p>
          <a:p>
            <a:pPr algn="ctr" defTabSz="914400">
              <a:lnSpc>
                <a:spcPct val="150000"/>
              </a:lnSpc>
              <a:spcBef>
                <a:spcPts val="450"/>
              </a:spcBef>
            </a:pPr>
            <a:r>
              <a:rPr lang="en-US" sz="1800" kern="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Diffuse awareness / gather</a:t>
            </a:r>
          </a:p>
          <a:p>
            <a:pPr algn="ctr" defTabSz="914400">
              <a:lnSpc>
                <a:spcPct val="150000"/>
              </a:lnSpc>
              <a:spcBef>
                <a:spcPts val="450"/>
              </a:spcBef>
            </a:pPr>
            <a:r>
              <a:rPr lang="en-US" sz="1800" kern="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Want / wanted</a:t>
            </a:r>
          </a:p>
          <a:p>
            <a:pPr algn="ctr" defTabSz="914400">
              <a:lnSpc>
                <a:spcPct val="150000"/>
              </a:lnSpc>
              <a:spcBef>
                <a:spcPts val="450"/>
              </a:spcBef>
            </a:pPr>
            <a:r>
              <a:rPr lang="en-US" sz="1800" kern="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Receive </a:t>
            </a:r>
          </a:p>
        </p:txBody>
      </p:sp>
      <p:pic>
        <p:nvPicPr>
          <p:cNvPr id="12" name="Picture Placeholder 11" descr="A picture containing sitting, white, refrigerator&#10;&#10;Description automatically generated">
            <a:extLst>
              <a:ext uri="{FF2B5EF4-FFF2-40B4-BE49-F238E27FC236}">
                <a16:creationId xmlns:a16="http://schemas.microsoft.com/office/drawing/2014/main" id="{1388E900-7763-9A4E-BE34-A881ADF7B24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743"/>
            <a:ext cx="3696950" cy="7595569"/>
          </a:xfrm>
        </p:spPr>
      </p:pic>
    </p:spTree>
    <p:extLst>
      <p:ext uri="{BB962C8B-B14F-4D97-AF65-F5344CB8AC3E}">
        <p14:creationId xmlns:p14="http://schemas.microsoft.com/office/powerpoint/2010/main" val="11355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FE88B-40C2-5848-A4AA-8118A7EB23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What this means practically…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EF488-2347-9349-AA52-6D92565E9A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8614" y="1828703"/>
            <a:ext cx="8069340" cy="51885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Get the full attention of men before speaking: “is this a good time / when would be a good time?” or use name, then pause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Give time to answer without interrupting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Feed forward (instead of criticizing) </a:t>
            </a:r>
            <a:r>
              <a:rPr lang="en-US" sz="1800" dirty="0" err="1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eg.</a:t>
            </a: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 I appreciate x, one thing that would make it even better 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Work with, don’t compete with -  “team”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Give points!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Ask for help / ask for what you need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Focus on one thing at a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Get clear on the problem / point (or say if there isn’t 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8" name="Picture Placeholder 7" descr="A couple of people that are standing in front of a window&#10;&#10;Description automatically generated">
            <a:extLst>
              <a:ext uri="{FF2B5EF4-FFF2-40B4-BE49-F238E27FC236}">
                <a16:creationId xmlns:a16="http://schemas.microsoft.com/office/drawing/2014/main" id="{E3922EC8-E13D-4448-B84A-800D21C226B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2239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verywoman Master">
      <a:dk1>
        <a:srgbClr val="474D52"/>
      </a:dk1>
      <a:lt1>
        <a:sysClr val="window" lastClr="FFFFFF"/>
      </a:lt1>
      <a:dk2>
        <a:srgbClr val="3A1D3C"/>
      </a:dk2>
      <a:lt2>
        <a:srgbClr val="FFFFFE"/>
      </a:lt2>
      <a:accent1>
        <a:srgbClr val="7A3E7F"/>
      </a:accent1>
      <a:accent2>
        <a:srgbClr val="3A1D3C"/>
      </a:accent2>
      <a:accent3>
        <a:srgbClr val="7A3E7F"/>
      </a:accent3>
      <a:accent4>
        <a:srgbClr val="3A1D3C"/>
      </a:accent4>
      <a:accent5>
        <a:srgbClr val="7A3E7F"/>
      </a:accent5>
      <a:accent6>
        <a:srgbClr val="3A1D3C"/>
      </a:accent6>
      <a:hlink>
        <a:srgbClr val="7A3E7F"/>
      </a:hlink>
      <a:folHlink>
        <a:srgbClr val="3A1D3C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2829</TotalTime>
  <Words>467</Words>
  <Application>Microsoft Office PowerPoint</Application>
  <PresentationFormat>Custom</PresentationFormat>
  <Paragraphs>117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Palatino</vt:lpstr>
      <vt:lpstr>Palatino Linotype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Uzzell</dc:creator>
  <cp:lastModifiedBy>Kate Farrow</cp:lastModifiedBy>
  <cp:revision>702</cp:revision>
  <cp:lastPrinted>2018-09-04T12:49:31Z</cp:lastPrinted>
  <dcterms:created xsi:type="dcterms:W3CDTF">2014-11-04T16:38:29Z</dcterms:created>
  <dcterms:modified xsi:type="dcterms:W3CDTF">2020-03-06T09:48:58Z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2014-11-04T00:00:00Z</vt:filetime>
  </property>
  <property fmtid="{D5CDD505-2E9C-101B-9397-08002B2CF9AE}" pid="3" name="LastSaved">
    <vt:filetime>2014-11-04T00:00:00Z</vt:filetime>
  </property>
</Properties>
</file>